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4" r:id="rId3"/>
    <p:sldId id="275" r:id="rId4"/>
    <p:sldId id="276" r:id="rId5"/>
    <p:sldId id="277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2F7DB17-16A8-4038-9370-EC33A2DC4E03}">
          <p14:sldIdLst>
            <p14:sldId id="256"/>
            <p14:sldId id="274"/>
            <p14:sldId id="275"/>
            <p14:sldId id="276"/>
            <p14:sldId id="277"/>
            <p14:sldId id="260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" initials="M" lastIdx="2" clrIdx="0">
    <p:extLst>
      <p:ext uri="{19B8F6BF-5375-455C-9EA6-DF929625EA0E}">
        <p15:presenceInfo xmlns:p15="http://schemas.microsoft.com/office/powerpoint/2012/main" userId="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05"/>
    <a:srgbClr val="D5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9T13:09:19.118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CD87DD6-BC65-46DA-9FEC-CC845C5B19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Synalyst.net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1AC12B-F45F-4CB9-BA36-FC51A98C7E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61BD5-9567-42C7-B3D7-6695177A0DE9}" type="datetime1">
              <a:rPr lang="de-DE" smtClean="0"/>
              <a:t>20.09.2019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828067-3585-48E6-8355-E61B22F541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www.synalyst.net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E076AE-CC33-438A-B654-626A207C2E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0D45F-1F4D-4BAA-B216-8F59195C71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04944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Synalyst.net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33F26-3614-48B6-8945-687BBB3BA4E0}" type="datetime1">
              <a:rPr lang="de-DE" smtClean="0"/>
              <a:t>20.09.2019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www.synalyst.net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01FD3-BF34-4B7C-BA50-3DCF09E013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2638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E7BB-4EC5-4C71-9E73-799ADE690D39}" type="datetime1">
              <a:rPr lang="de-DE" smtClean="0"/>
              <a:t>20.09.2019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www.synalyst.net                         Synapse Networks GmbH                         Stand: 10.1 - 432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ACB6-D8CF-4A05-A042-03377C1C277F}" type="datetime1">
              <a:rPr lang="de-DE" smtClean="0"/>
              <a:t>20.09.2019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www.synalyst.net                         Synapse Networks GmbH                         Stand: 10.1 - 432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26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56BD-4E0C-4DB1-9B75-FF3227BD0999}" type="datetime1">
              <a:rPr lang="de-DE" smtClean="0"/>
              <a:t>20.09.2019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www.synalyst.net                         Synapse Networks GmbH                         Stand: 10.1 - 432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05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>
              <a:defRPr sz="4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E1EA-9E36-47F3-AF17-6D192719AFD2}" type="datetime1">
              <a:rPr lang="de-DE" smtClean="0"/>
              <a:t>20.09.2019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www.synalyst.net                         Synapse Networks GmbH                         Stand: 10.1 - 432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8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8FAB-4732-4C6A-A7A8-ED76BFCFF559}" type="datetime1">
              <a:rPr lang="de-DE" smtClean="0"/>
              <a:t>20.09.2019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www.synalyst.net                         Synapse Networks GmbH                         Stand: 10.1 - 432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92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5939-620C-4B60-B431-00275CADAFB6}" type="datetime1">
              <a:rPr lang="de-DE" smtClean="0"/>
              <a:t>20.09.2019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www.synalyst.net                         Synapse Networks GmbH                         Stand: 10.1 - 432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56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4C28-119D-4713-BBF1-D3F10C5141D4}" type="datetime1">
              <a:rPr lang="de-DE" smtClean="0"/>
              <a:t>20.09.2019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www.synalyst.net                         Synapse Networks GmbH                         Stand: 10.1 - 432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45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3520" y="6443952"/>
            <a:ext cx="2472271" cy="365125"/>
          </a:xfrm>
        </p:spPr>
        <p:txBody>
          <a:bodyPr/>
          <a:lstStyle>
            <a:lvl1pPr>
              <a:defRPr sz="1200"/>
            </a:lvl1pPr>
          </a:lstStyle>
          <a:p>
            <a:fld id="{328ECBC8-A66A-4961-ACEA-4323CC7AEAEB}" type="datetime1">
              <a:rPr lang="de-DE" smtClean="0"/>
              <a:t>20.09.2019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6655" y="6459784"/>
            <a:ext cx="5829554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www.synalyst.net                         Synapse Networks GmbH                         Stand: 10.1 - 432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43654" y="6443953"/>
            <a:ext cx="1312025" cy="365125"/>
          </a:xfrm>
        </p:spPr>
        <p:txBody>
          <a:bodyPr/>
          <a:lstStyle>
            <a:lvl1pPr>
              <a:defRPr sz="1200"/>
            </a:lvl1pPr>
          </a:lstStyle>
          <a:p>
            <a:fld id="{F8D7982E-8E7B-456F-8518-C26252D0AAD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90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79" y="6438046"/>
            <a:ext cx="2472271" cy="365125"/>
          </a:xfrm>
        </p:spPr>
        <p:txBody>
          <a:bodyPr/>
          <a:lstStyle>
            <a:lvl1pPr>
              <a:defRPr sz="1200"/>
            </a:lvl1pPr>
          </a:lstStyle>
          <a:p>
            <a:fld id="{81D8C142-45E2-4388-A4E8-876F1A9E5214}" type="datetime1">
              <a:rPr lang="de-DE" smtClean="0"/>
              <a:t>20.09.2019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5516004" cy="36512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www.synalyst.net                         Synapse Networks GmbH                         Stand: 10.1 - 432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F8D7982E-8E7B-456F-8518-C26252D0AAD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48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146E7E-4AF0-4620-86E8-523DECFB4E10}" type="datetime1">
              <a:rPr lang="de-DE" smtClean="0"/>
              <a:t>20.09.2019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www.synalyst.net                         Synapse Networks GmbH                         Stand: 10.1 - 432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D7982E-8E7B-456F-8518-C26252D0AA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48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28AC-B88D-430A-B472-2309EC8555D4}" type="datetime1">
              <a:rPr lang="de-DE" smtClean="0"/>
              <a:t>20.09.2019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www.synalyst.net                         Synapse Networks GmbH                         Stand: 10.1 - 432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36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17CD67-DA48-4F51-951E-1EF2DFCD0EB8}" type="datetime1">
              <a:rPr lang="de-DE" smtClean="0"/>
              <a:t>20.09.2019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www.synalyst.net                         Synapse Networks GmbH                         Stand: 10.1 - 432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D7982E-8E7B-456F-8518-C26252D0AAD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1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713A229-6871-41D7-9064-AEB60FF5B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12609"/>
            <a:ext cx="10112432" cy="1593908"/>
          </a:xfrm>
          <a:ln>
            <a:noFill/>
          </a:ln>
        </p:spPr>
        <p:txBody>
          <a:bodyPr anchor="ctr" anchorCtr="0">
            <a:normAutofit/>
          </a:bodyPr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Vortrag: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Frank R. Walther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Synapse Networks GmbH</a:t>
            </a:r>
          </a:p>
          <a:p>
            <a:pPr algn="ctr"/>
            <a:r>
              <a:rPr lang="de-DE" sz="900" dirty="0">
                <a:solidFill>
                  <a:srgbClr val="C00000"/>
                </a:solidFill>
              </a:rPr>
              <a:t>www.Synalyst.net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6E0F34-5F0C-4171-BE4E-AE97B94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D609E-6C07-4778-BEED-590B250C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513" y="6443006"/>
            <a:ext cx="1312025" cy="365125"/>
          </a:xfrm>
        </p:spPr>
        <p:txBody>
          <a:bodyPr/>
          <a:lstStyle/>
          <a:p>
            <a:fld id="{F8D7982E-8E7B-456F-8518-C26252D0AADF}" type="slidenum">
              <a:rPr lang="de-DE" sz="1200" smtClean="0"/>
              <a:t>1</a:t>
            </a:fld>
            <a:endParaRPr lang="de-DE" sz="12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24BDF6E-15BB-4A31-A5E8-4CD36A31C12C}"/>
              </a:ext>
            </a:extLst>
          </p:cNvPr>
          <p:cNvSpPr/>
          <p:nvPr/>
        </p:nvSpPr>
        <p:spPr>
          <a:xfrm>
            <a:off x="3108267" y="1180955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4625975" algn="ctr"/>
                <a:tab pos="9251950" algn="r"/>
              </a:tabLst>
            </a:pPr>
            <a:r>
              <a:rPr lang="de-DE" sz="4000" b="1" kern="150" dirty="0">
                <a:solidFill>
                  <a:srgbClr val="CC3300"/>
                </a:solidFill>
                <a:latin typeface="+mj-lt"/>
                <a:ea typeface="Andale Sans UI"/>
                <a:cs typeface="Tahoma" panose="020B0604030504040204" pitchFamily="34" charset="0"/>
              </a:rPr>
              <a:t>Gefahren-Abwehr mittels LAN-Analyse</a:t>
            </a:r>
            <a:endParaRPr lang="de-DE" sz="4000" kern="150" dirty="0">
              <a:latin typeface="+mj-lt"/>
              <a:ea typeface="Andale Sans UI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  <a:tabLst>
                <a:tab pos="4625975" algn="ctr"/>
                <a:tab pos="9251950" algn="r"/>
              </a:tabLst>
            </a:pPr>
            <a:r>
              <a:rPr lang="de-DE" sz="4000" b="1" kern="150" dirty="0">
                <a:solidFill>
                  <a:srgbClr val="CC3300"/>
                </a:solidFill>
                <a:latin typeface="+mj-lt"/>
                <a:ea typeface="Andale Sans UI"/>
                <a:cs typeface="Tahoma" panose="020B0604030504040204" pitchFamily="34" charset="0"/>
              </a:rPr>
              <a:t> </a:t>
            </a:r>
            <a:endParaRPr lang="de-DE" sz="4000" kern="150" dirty="0">
              <a:latin typeface="+mj-lt"/>
              <a:ea typeface="Andale Sans UI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  <a:tabLst>
                <a:tab pos="4625975" algn="ctr"/>
                <a:tab pos="9251950" algn="r"/>
              </a:tabLst>
            </a:pPr>
            <a:r>
              <a:rPr lang="de-DE" sz="4000" b="1" kern="150" dirty="0">
                <a:solidFill>
                  <a:srgbClr val="CC3300"/>
                </a:solidFill>
                <a:latin typeface="+mj-lt"/>
                <a:ea typeface="Andale Sans UI"/>
                <a:cs typeface="Tahoma" panose="020B0604030504040204" pitchFamily="34" charset="0"/>
              </a:rPr>
              <a:t>Eine Übersicht.</a:t>
            </a:r>
            <a:endParaRPr lang="de-DE" sz="4000" kern="150" dirty="0">
              <a:latin typeface="+mj-lt"/>
              <a:ea typeface="Andale Sans UI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  <a:tabLst>
                <a:tab pos="4625975" algn="ctr"/>
                <a:tab pos="9251950" algn="r"/>
              </a:tabLst>
            </a:pPr>
            <a:r>
              <a:rPr lang="de-DE" b="1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 </a:t>
            </a:r>
            <a:endParaRPr lang="de-DE" sz="12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200" kern="150" dirty="0"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 </a:t>
            </a:r>
            <a:endParaRPr lang="de-DE" sz="12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400" b="1" kern="150" dirty="0">
                <a:solidFill>
                  <a:srgbClr val="CC3300"/>
                </a:solidFill>
                <a:latin typeface="SynalyticsLogo"/>
                <a:ea typeface="SynalyticsLogo"/>
                <a:cs typeface="SynalyticsLogo"/>
              </a:rPr>
              <a:t>______________________________________</a:t>
            </a:r>
            <a:endParaRPr lang="de-DE" sz="12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4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2C705-BCB1-4CF1-BA92-F036FB8F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720000" algn="ctr"/>
            <a:r>
              <a:rPr lang="de-DE" b="1" dirty="0"/>
              <a:t>LAN-Analyse:</a:t>
            </a:r>
            <a:br>
              <a:rPr lang="de-DE" b="1" dirty="0"/>
            </a:br>
            <a:r>
              <a:rPr lang="de-DE" b="1" dirty="0"/>
              <a:t>Vorteile und Möglichkeiten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5F2624-7C6E-4A5A-AD69-8F0813CC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43006"/>
            <a:ext cx="1312025" cy="365125"/>
          </a:xfrm>
        </p:spPr>
        <p:txBody>
          <a:bodyPr/>
          <a:lstStyle/>
          <a:p>
            <a:fld id="{F8D7982E-8E7B-456F-8518-C26252D0AADF}" type="slidenum">
              <a:rPr lang="de-DE" sz="1200" smtClean="0"/>
              <a:t>10</a:t>
            </a:fld>
            <a:endParaRPr lang="de-DE" sz="1200" dirty="0"/>
          </a:p>
        </p:txBody>
      </p:sp>
      <p:pic>
        <p:nvPicPr>
          <p:cNvPr id="11" name="Grafik11">
            <a:extLst>
              <a:ext uri="{FF2B5EF4-FFF2-40B4-BE49-F238E27FC236}">
                <a16:creationId xmlns:a16="http://schemas.microsoft.com/office/drawing/2014/main" id="{46B7E305-A19C-4B15-8B6D-66494213893E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68015" y="1852930"/>
            <a:ext cx="730250" cy="730250"/>
          </a:xfrm>
          <a:prstGeom prst="rect">
            <a:avLst/>
          </a:prstGeom>
        </p:spPr>
      </p:pic>
      <p:pic>
        <p:nvPicPr>
          <p:cNvPr id="15" name="Grafik13">
            <a:extLst>
              <a:ext uri="{FF2B5EF4-FFF2-40B4-BE49-F238E27FC236}">
                <a16:creationId xmlns:a16="http://schemas.microsoft.com/office/drawing/2014/main" id="{6796B75E-CCBE-4DDB-98C7-84772FFAB5D2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8015" y="5194912"/>
            <a:ext cx="730250" cy="73025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9866A0E-994F-4DA4-9644-C43DCCC06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57463"/>
              </p:ext>
            </p:extLst>
          </p:nvPr>
        </p:nvGraphicFramePr>
        <p:xfrm>
          <a:off x="4181019" y="1852930"/>
          <a:ext cx="4327970" cy="4413647"/>
        </p:xfrm>
        <a:graphic>
          <a:graphicData uri="http://schemas.openxmlformats.org/drawingml/2006/table">
            <a:tbl>
              <a:tblPr/>
              <a:tblGrid>
                <a:gridCol w="4327970">
                  <a:extLst>
                    <a:ext uri="{9D8B030D-6E8A-4147-A177-3AD203B41FA5}">
                      <a16:colId xmlns:a16="http://schemas.microsoft.com/office/drawing/2014/main" val="4045922061"/>
                    </a:ext>
                  </a:extLst>
                </a:gridCol>
              </a:tblGrid>
              <a:tr h="84599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Auf Grund geringer Kosten können viele Subnetze mit LAN-Analyse ausgestattet werden: verteilte Analyse weltweit möglich</a:t>
                      </a:r>
                      <a:endParaRPr lang="de-DE" sz="16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65263"/>
                  </a:ext>
                </a:extLst>
              </a:tr>
              <a:tr h="1103412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Da über sog. Mirror Ports gearbeitet wird, ist das Verfahren non-invasiv und stellt keine Perimeter-Verletzung dar; </a:t>
                      </a:r>
                      <a:r>
                        <a:rPr lang="de-DE" sz="1600" kern="150" dirty="0" err="1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Planung+Pilot</a:t>
                      </a: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 problemlos jederzeit &amp; preiswert möglich</a:t>
                      </a:r>
                      <a:endParaRPr lang="de-DE" sz="16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84411"/>
                  </a:ext>
                </a:extLst>
              </a:tr>
              <a:tr h="1360829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Einfache Technik, preiswert, sofort </a:t>
                      </a:r>
                      <a:r>
                        <a:rPr lang="de-DE" sz="1600" kern="150" dirty="0" err="1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einrüstbar</a:t>
                      </a: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, sofort mit wertigen Ergebnissen; Bewahrung der Original-Daten (Ring Buffer); </a:t>
                      </a:r>
                    </a:p>
                    <a:p>
                      <a:pPr marL="28800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Online-Analyse möglich (Echtzeit/Nahzeit); </a:t>
                      </a:r>
                    </a:p>
                    <a:p>
                      <a:pPr marL="28800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Offline-Analyse möglich (Forensik)</a:t>
                      </a: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948917"/>
                  </a:ext>
                </a:extLst>
              </a:tr>
              <a:tr h="1103412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Software-Lösungen: langsamer als Echtzeit-Instanzen, daher </a:t>
                      </a:r>
                      <a:r>
                        <a:rPr lang="de-DE" sz="1600" kern="150" dirty="0" err="1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ggf</a:t>
                      </a: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 nicht für Core-Backbones geeignet, sondern für einzelne Client/Server-Subnetze</a:t>
                      </a:r>
                      <a:endParaRPr lang="de-DE" sz="16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492241"/>
                  </a:ext>
                </a:extLst>
              </a:tr>
            </a:tbl>
          </a:graphicData>
        </a:graphic>
      </p:graphicFrame>
      <p:pic>
        <p:nvPicPr>
          <p:cNvPr id="10" name="Grafik11">
            <a:extLst>
              <a:ext uri="{FF2B5EF4-FFF2-40B4-BE49-F238E27FC236}">
                <a16:creationId xmlns:a16="http://schemas.microsoft.com/office/drawing/2014/main" id="{59505595-F8CC-4C81-B5FD-71E9096B3E89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68015" y="2966924"/>
            <a:ext cx="730250" cy="730250"/>
          </a:xfrm>
          <a:prstGeom prst="rect">
            <a:avLst/>
          </a:prstGeom>
        </p:spPr>
      </p:pic>
      <p:pic>
        <p:nvPicPr>
          <p:cNvPr id="14" name="Grafik11">
            <a:extLst>
              <a:ext uri="{FF2B5EF4-FFF2-40B4-BE49-F238E27FC236}">
                <a16:creationId xmlns:a16="http://schemas.microsoft.com/office/drawing/2014/main" id="{56527E83-A979-4C58-A078-B0C081460502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68015" y="4080918"/>
            <a:ext cx="730250" cy="730250"/>
          </a:xfrm>
          <a:prstGeom prst="rect">
            <a:avLst/>
          </a:prstGeom>
        </p:spPr>
      </p:pic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1570A832-5489-4AAC-BF99-C904017E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8229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52AE13-7852-4445-81A5-00F38097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de-DE" b="1" dirty="0"/>
              <a:t>Datenschutz, Persönlichkeitsrechte, DSGVO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761FD9-34BC-435C-BDB4-ECAABDCC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D7982E-8E7B-456F-8518-C26252D0AADF}" type="slidenum">
              <a:rPr lang="de-DE" smtClean="0"/>
              <a:pPr algn="ctr"/>
              <a:t>11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5CDE1F7-0EE6-48AB-8C4D-14BAB387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17" y="1803979"/>
            <a:ext cx="9253251" cy="4655806"/>
          </a:xfrm>
          <a:prstGeom prst="rect">
            <a:avLst/>
          </a:prstGeom>
        </p:spPr>
      </p:pic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D32ADCB7-5178-4146-820E-C54943C7676C}"/>
              </a:ext>
            </a:extLst>
          </p:cNvPr>
          <p:cNvSpPr txBox="1">
            <a:spLocks/>
          </p:cNvSpPr>
          <p:nvPr/>
        </p:nvSpPr>
        <p:spPr>
          <a:xfrm>
            <a:off x="0" y="645978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www.synalyst.net                         Synapse Networks GmbH                         Stand: 10.1 - 432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997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2C705-BCB1-4CF1-BA92-F036FB8F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720000" algn="ctr"/>
            <a:r>
              <a:rPr lang="de-DE" b="1" dirty="0"/>
              <a:t>Wireshark - tcpdump - libpcap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5F2624-7C6E-4A5A-AD69-8F0813CC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42232"/>
            <a:ext cx="1312025" cy="365125"/>
          </a:xfrm>
        </p:spPr>
        <p:txBody>
          <a:bodyPr/>
          <a:lstStyle/>
          <a:p>
            <a:fld id="{F8D7982E-8E7B-456F-8518-C26252D0AADF}" type="slidenum">
              <a:rPr lang="de-DE" sz="1200" smtClean="0"/>
              <a:t>12</a:t>
            </a:fld>
            <a:endParaRPr lang="de-DE" sz="1200" dirty="0"/>
          </a:p>
        </p:txBody>
      </p:sp>
      <p:pic>
        <p:nvPicPr>
          <p:cNvPr id="15" name="Grafik13">
            <a:extLst>
              <a:ext uri="{FF2B5EF4-FFF2-40B4-BE49-F238E27FC236}">
                <a16:creationId xmlns:a16="http://schemas.microsoft.com/office/drawing/2014/main" id="{6796B75E-CCBE-4DDB-98C7-84772FFAB5D2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67220" y="3296506"/>
            <a:ext cx="730250" cy="73025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9866A0E-994F-4DA4-9644-C43DCCC06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53062"/>
              </p:ext>
            </p:extLst>
          </p:nvPr>
        </p:nvGraphicFramePr>
        <p:xfrm>
          <a:off x="4181019" y="1691724"/>
          <a:ext cx="4327970" cy="4425930"/>
        </p:xfrm>
        <a:graphic>
          <a:graphicData uri="http://schemas.openxmlformats.org/drawingml/2006/table">
            <a:tbl>
              <a:tblPr/>
              <a:tblGrid>
                <a:gridCol w="4327970">
                  <a:extLst>
                    <a:ext uri="{9D8B030D-6E8A-4147-A177-3AD203B41FA5}">
                      <a16:colId xmlns:a16="http://schemas.microsoft.com/office/drawing/2014/main" val="4045922061"/>
                    </a:ext>
                  </a:extLst>
                </a:gridCol>
              </a:tblGrid>
              <a:tr h="83254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Wireshark bzw. tcpdump sind inzwischen die Standard-Werkzeuge für das Aufzeichnen und Sichten von LAN-Aufzeichnungen (</a:t>
                      </a:r>
                      <a:r>
                        <a:rPr lang="de-DE" sz="1600" kern="150" dirty="0" err="1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capture</a:t>
                      </a: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files</a:t>
                      </a: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de-DE" sz="1600" kern="150" dirty="0" err="1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trace</a:t>
                      </a: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files</a:t>
                      </a: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). Das verwendete libpcap-Format ist inzwischen quasi-universell und eignet sich daher bestens für die Aufzeichnung</a:t>
                      </a:r>
                      <a:endParaRPr lang="de-DE" sz="16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65263"/>
                  </a:ext>
                </a:extLst>
              </a:tr>
              <a:tr h="1060345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Die Analyse der aufgezeichneten Daten durch Wireshark selbst ist jedoch starken Einschränkungen unterworfen, ist unvollständig und oft sogar fehlerhaft</a:t>
                      </a: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84411"/>
                  </a:ext>
                </a:extLst>
              </a:tr>
              <a:tr h="97312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Es können problemlos Erweiterungen "oben drüber" gesetzt werden, die von den Treibern der Wireshark-Suite aufgezeichnete Daten analysieren</a:t>
                      </a: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948917"/>
                  </a:ext>
                </a:extLst>
              </a:tr>
              <a:tr h="1103412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Mit diesen (als Wireshark-Erweiterung wirkenden) Experten-Systemen lassen sich weltweit verteilte Netzwerke in Nahzeit analysieren und in SIEM-Systeme integrieren</a:t>
                      </a:r>
                      <a:endParaRPr lang="de-DE" sz="16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492241"/>
                  </a:ext>
                </a:extLst>
              </a:tr>
            </a:tbl>
          </a:graphicData>
        </a:graphic>
      </p:graphicFrame>
      <p:pic>
        <p:nvPicPr>
          <p:cNvPr id="14" name="Grafik11">
            <a:extLst>
              <a:ext uri="{FF2B5EF4-FFF2-40B4-BE49-F238E27FC236}">
                <a16:creationId xmlns:a16="http://schemas.microsoft.com/office/drawing/2014/main" id="{56527E83-A979-4C58-A078-B0C081460502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7220" y="4350571"/>
            <a:ext cx="730250" cy="730250"/>
          </a:xfrm>
          <a:prstGeom prst="rect">
            <a:avLst/>
          </a:prstGeom>
        </p:spPr>
      </p:pic>
      <p:pic>
        <p:nvPicPr>
          <p:cNvPr id="12" name="Grafik27">
            <a:extLst>
              <a:ext uri="{FF2B5EF4-FFF2-40B4-BE49-F238E27FC236}">
                <a16:creationId xmlns:a16="http://schemas.microsoft.com/office/drawing/2014/main" id="{04C6BDBB-BB2B-4E20-8625-8EABE1F8DBFF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67220" y="1918626"/>
            <a:ext cx="730250" cy="730250"/>
          </a:xfrm>
          <a:prstGeom prst="rect">
            <a:avLst/>
          </a:prstGeom>
        </p:spPr>
      </p:pic>
      <p:pic>
        <p:nvPicPr>
          <p:cNvPr id="13" name="Grafik29">
            <a:extLst>
              <a:ext uri="{FF2B5EF4-FFF2-40B4-BE49-F238E27FC236}">
                <a16:creationId xmlns:a16="http://schemas.microsoft.com/office/drawing/2014/main" id="{48690640-86C8-4C6B-82CA-080163CAC1BB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68015" y="5404637"/>
            <a:ext cx="730250" cy="730250"/>
          </a:xfrm>
          <a:prstGeom prst="rect">
            <a:avLst/>
          </a:prstGeom>
        </p:spPr>
      </p:pic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FFFBF12B-74A3-4ABD-A9C2-685B62C1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7512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9E36C4B-EE7A-489C-BBD6-B998847F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e-DE" b="1" dirty="0"/>
              <a:t>Weltweite Analyse verteilter LAN/WAN-Netze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14AA7-3DFB-401D-BF18-73752766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13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8BA700-9DB1-46EB-BC40-147EE28F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92" y="1799490"/>
            <a:ext cx="9253251" cy="4480718"/>
          </a:xfrm>
          <a:prstGeom prst="rect">
            <a:avLst/>
          </a:prstGeom>
        </p:spPr>
      </p:pic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7B85E693-C992-4A2F-A5D1-E33D8B92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5963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C382F63F-8A1F-4DF5-89E0-BEB6D029E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482237"/>
              </p:ext>
            </p:extLst>
          </p:nvPr>
        </p:nvGraphicFramePr>
        <p:xfrm>
          <a:off x="323385" y="1801009"/>
          <a:ext cx="8405582" cy="48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Document" r:id="rId3" imgW="9250954" imgH="5359555" progId="Word.Document.12">
                  <p:embed/>
                </p:oleObj>
              </mc:Choice>
              <mc:Fallback>
                <p:oleObj name="Document" r:id="rId3" imgW="9250954" imgH="53595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385" y="1801009"/>
                        <a:ext cx="8405582" cy="48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B9E36C4B-EE7A-489C-BBD6-B998847F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e-DE" b="1" dirty="0"/>
              <a:t>SIEM, </a:t>
            </a:r>
            <a:r>
              <a:rPr lang="de-DE" b="1" dirty="0" err="1"/>
              <a:t>LogFiles</a:t>
            </a:r>
            <a:r>
              <a:rPr lang="de-DE" b="1" dirty="0"/>
              <a:t> &amp; Forensik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14AA7-3DFB-401D-BF18-73752766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14</a:t>
            </a:fld>
            <a:endParaRPr lang="de-DE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6982B54-FF0D-4A59-A602-CFA52DCD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6882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5851F84-DB36-4778-87D6-79E4D63F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84" y="1799411"/>
            <a:ext cx="8999147" cy="4716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B9E36C4B-EE7A-489C-BBD6-B998847F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Firewall: (un)trusted black box</a:t>
            </a:r>
            <a:endParaRPr lang="de-DE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14AA7-3DFB-401D-BF18-73752766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15</a:t>
            </a:fld>
            <a:endParaRPr lang="de-DE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57CC6B7-3BF4-435C-8EE0-D5B99345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4842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773755-3CA5-471C-A2EE-B75C45572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91" y="1799490"/>
            <a:ext cx="9253251" cy="4684733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B9E36C4B-EE7A-489C-BBD6-B998847F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e-DE" b="1" dirty="0"/>
              <a:t>LAN-Analyse: Querschnittsaufgabe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14AA7-3DFB-401D-BF18-73752766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16</a:t>
            </a:fld>
            <a:endParaRPr 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6D63B7FA-FE69-43AB-9825-86138FE6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61954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E951327-829D-4A0B-8AF2-2EBEF3169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68" y="1801009"/>
            <a:ext cx="8859466" cy="486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B9E36C4B-EE7A-489C-BBD6-B998847F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de-DE" b="1" dirty="0"/>
              <a:t>LAN-Analyse = niedrigere IT-Kosten, mehr Effizienz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14AA7-3DFB-401D-BF18-73752766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17</a:t>
            </a:fld>
            <a:endParaRPr 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24B61A81-902E-4EE3-90EC-B38A1AE6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68094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6D8DF-B304-4026-8311-20C21D95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de-DE" b="1" dirty="0" err="1"/>
              <a:t>Troubletickets</a:t>
            </a:r>
            <a:r>
              <a:rPr lang="de-DE" b="1" dirty="0"/>
              <a:t>: Multitasking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6C6261-B4FD-44A2-931C-83F07699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18</a:t>
            </a:fld>
            <a:endParaRPr lang="de-DE"/>
          </a:p>
        </p:txBody>
      </p:sp>
      <p:pic>
        <p:nvPicPr>
          <p:cNvPr id="5" name="Grafik60">
            <a:extLst>
              <a:ext uri="{FF2B5EF4-FFF2-40B4-BE49-F238E27FC236}">
                <a16:creationId xmlns:a16="http://schemas.microsoft.com/office/drawing/2014/main" id="{C0023DA6-E89A-4722-884D-B2FF2B12A216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97280" y="2397125"/>
            <a:ext cx="3096260" cy="20637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C178B2B-B6F2-437F-92A3-8A1C4A8475DF}"/>
              </a:ext>
            </a:extLst>
          </p:cNvPr>
          <p:cNvSpPr/>
          <p:nvPr/>
        </p:nvSpPr>
        <p:spPr>
          <a:xfrm>
            <a:off x="4926785" y="2272273"/>
            <a:ext cx="7164407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b="1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Das Multi-</a:t>
            </a:r>
            <a:r>
              <a:rPr lang="de-DE" b="1" kern="150" dirty="0" err="1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Tasking</a:t>
            </a:r>
            <a:r>
              <a:rPr lang="de-DE" b="1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-System:</a:t>
            </a:r>
            <a:endParaRPr lang="de-DE" sz="14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Bef>
                <a:spcPts val="1135"/>
              </a:spcBef>
              <a:spcAft>
                <a:spcPts val="0"/>
              </a:spcAft>
            </a:pPr>
            <a:r>
              <a:rPr lang="de-DE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Es kommt eine völlig unbestimmte Anwender-Klage. Niemand weiß etwas Genaues. Der Auftrag geht an alle Abteilungen gleichzeitig.</a:t>
            </a:r>
            <a:endParaRPr lang="de-DE" sz="14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Bef>
                <a:spcPts val="1135"/>
              </a:spcBef>
              <a:spcAft>
                <a:spcPts val="0"/>
              </a:spcAft>
            </a:pPr>
            <a:r>
              <a:rPr lang="de-DE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Die Admins und Techniker </a:t>
            </a:r>
            <a:r>
              <a:rPr lang="de-DE" b="1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aller</a:t>
            </a:r>
            <a:r>
              <a:rPr lang="de-DE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 Abteilungen sollen gleichzeitig ohne genaue Angaben den Fehler suchen.</a:t>
            </a:r>
            <a:endParaRPr lang="de-DE" sz="14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de-DE" b="1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Zeit und </a:t>
            </a:r>
            <a:r>
              <a:rPr lang="de-DE" b="1" dirty="0" err="1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Resourcen</a:t>
            </a:r>
            <a:r>
              <a:rPr lang="de-DE" b="1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 werden verschwendet.</a:t>
            </a:r>
            <a:endParaRPr lang="de-DE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545A7CFF-573B-45FB-ADD4-0D3B6D20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312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6D8DF-B304-4026-8311-20C21D95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de-DE" b="1" dirty="0" err="1"/>
              <a:t>Troubletickets</a:t>
            </a:r>
            <a:r>
              <a:rPr lang="de-DE" b="1" dirty="0"/>
              <a:t>: </a:t>
            </a:r>
            <a:r>
              <a:rPr lang="de-DE" b="1" dirty="0" err="1"/>
              <a:t>Singletasking</a:t>
            </a:r>
            <a:endParaRPr lang="de-DE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6C6261-B4FD-44A2-931C-83F07699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19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C178B2B-B6F2-437F-92A3-8A1C4A8475DF}"/>
              </a:ext>
            </a:extLst>
          </p:cNvPr>
          <p:cNvSpPr/>
          <p:nvPr/>
        </p:nvSpPr>
        <p:spPr>
          <a:xfrm>
            <a:off x="4926785" y="2272272"/>
            <a:ext cx="71644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b="1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Das Single-</a:t>
            </a:r>
            <a:r>
              <a:rPr lang="de-DE" b="1" kern="150" dirty="0" err="1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Tasking</a:t>
            </a:r>
            <a:r>
              <a:rPr lang="de-DE" b="1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-System:</a:t>
            </a:r>
          </a:p>
          <a:p>
            <a:pPr>
              <a:spcAft>
                <a:spcPts val="0"/>
              </a:spcAft>
            </a:pPr>
            <a:endParaRPr lang="de-DE" b="1" kern="150" dirty="0">
              <a:solidFill>
                <a:srgbClr val="CC3300"/>
              </a:solidFill>
              <a:latin typeface="Verdana" panose="020B0604030504040204" pitchFamily="34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Der Auftrag geht zunächst an die LAN-Analyse.</a:t>
            </a:r>
          </a:p>
          <a:p>
            <a:pPr>
              <a:spcAft>
                <a:spcPts val="0"/>
              </a:spcAft>
            </a:pPr>
            <a:endParaRPr lang="de-DE" kern="150" dirty="0">
              <a:solidFill>
                <a:srgbClr val="CC3300"/>
              </a:solidFill>
              <a:latin typeface="Verdana" panose="020B0604030504040204" pitchFamily="34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Dort wird erkannt, ob es ein Problem ist von: Server, Client, </a:t>
            </a:r>
            <a:r>
              <a:rPr lang="de-DE" kern="150" dirty="0" err="1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Application</a:t>
            </a:r>
            <a:r>
              <a:rPr lang="de-DE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, Comm./Infrastructure.</a:t>
            </a:r>
          </a:p>
          <a:p>
            <a:pPr>
              <a:spcAft>
                <a:spcPts val="0"/>
              </a:spcAft>
            </a:pPr>
            <a:endParaRPr lang="de-DE" kern="150" dirty="0">
              <a:solidFill>
                <a:srgbClr val="CC3300"/>
              </a:solidFill>
              <a:latin typeface="Verdana" panose="020B0604030504040204" pitchFamily="34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Erst dann wird der Auftrag weiter gegeben in die Fachabteilung: </a:t>
            </a:r>
            <a:r>
              <a:rPr lang="de-DE" b="1" kern="150" dirty="0">
                <a:solidFill>
                  <a:srgbClr val="CC3300"/>
                </a:solidFill>
                <a:latin typeface="Verdana" panose="020B0604030504040204" pitchFamily="34" charset="0"/>
                <a:ea typeface="Andale Sans UI"/>
                <a:cs typeface="Tahoma" panose="020B0604030504040204" pitchFamily="34" charset="0"/>
              </a:rPr>
              <a:t>keine Zeit wird verschwendet.</a:t>
            </a:r>
          </a:p>
        </p:txBody>
      </p:sp>
      <p:pic>
        <p:nvPicPr>
          <p:cNvPr id="7" name="Grafik62">
            <a:extLst>
              <a:ext uri="{FF2B5EF4-FFF2-40B4-BE49-F238E27FC236}">
                <a16:creationId xmlns:a16="http://schemas.microsoft.com/office/drawing/2014/main" id="{395DD031-F2E3-4893-AEBC-4E7F1FF62EDC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97280" y="2454954"/>
            <a:ext cx="3330575" cy="2219960"/>
          </a:xfrm>
          <a:prstGeom prst="rect">
            <a:avLst/>
          </a:prstGeom>
        </p:spPr>
      </p:pic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E899BBDB-6506-43A0-BBC1-6EBA7323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558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0DF0C-B113-4C6B-A0FF-56604D7E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de-DE" sz="4000" b="1" dirty="0"/>
              <a:t>Sind Sie (sich) wirklich sicher?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D2ED17-21F1-481E-A695-DEDE6D72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01A341-D59B-49E8-8D21-443C748E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43006"/>
            <a:ext cx="1312025" cy="365125"/>
          </a:xfrm>
        </p:spPr>
        <p:txBody>
          <a:bodyPr/>
          <a:lstStyle/>
          <a:p>
            <a:fld id="{F8D7982E-8E7B-456F-8518-C26252D0AADF}" type="slidenum">
              <a:rPr lang="de-DE" sz="1200" smtClean="0"/>
              <a:t>2</a:t>
            </a:fld>
            <a:endParaRPr lang="de-DE" sz="1200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DF99DAA-E524-4E4D-BC82-4F5382720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38716"/>
              </p:ext>
            </p:extLst>
          </p:nvPr>
        </p:nvGraphicFramePr>
        <p:xfrm>
          <a:off x="4074578" y="5201333"/>
          <a:ext cx="4042841" cy="1037824"/>
        </p:xfrm>
        <a:graphic>
          <a:graphicData uri="http://schemas.openxmlformats.org/drawingml/2006/table">
            <a:tbl>
              <a:tblPr/>
              <a:tblGrid>
                <a:gridCol w="4042841">
                  <a:extLst>
                    <a:ext uri="{9D8B030D-6E8A-4147-A177-3AD203B41FA5}">
                      <a16:colId xmlns:a16="http://schemas.microsoft.com/office/drawing/2014/main" val="3516467049"/>
                    </a:ext>
                  </a:extLst>
                </a:gridCol>
              </a:tblGrid>
              <a:tr h="584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b="1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Sie haben eine Firewall ?</a:t>
                      </a:r>
                      <a:endParaRPr lang="de-DE" sz="3200" b="1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1232" marR="31232" marT="31232" marB="31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15042"/>
                  </a:ext>
                </a:extLst>
              </a:tr>
            </a:tbl>
          </a:graphicData>
        </a:graphic>
      </p:graphicFrame>
      <p:pic>
        <p:nvPicPr>
          <p:cNvPr id="10" name="Grafik59">
            <a:extLst>
              <a:ext uri="{FF2B5EF4-FFF2-40B4-BE49-F238E27FC236}">
                <a16:creationId xmlns:a16="http://schemas.microsoft.com/office/drawing/2014/main" id="{0BA01E86-D1D1-46FF-9F1F-F53D0BA180F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48519" y="2331000"/>
            <a:ext cx="3294961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6D8DF-B304-4026-8311-20C21D95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de-DE" b="1" dirty="0"/>
              <a:t>LAN-Analyse: liefert Dokumentation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6C6261-B4FD-44A2-931C-83F07699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1750B01F-00E8-4314-956B-F9A8488D06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09677"/>
              </p:ext>
            </p:extLst>
          </p:nvPr>
        </p:nvGraphicFramePr>
        <p:xfrm>
          <a:off x="427615" y="1798613"/>
          <a:ext cx="8970271" cy="43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Document" r:id="rId3" imgW="9250954" imgH="4528938" progId="Word.Document.12">
                  <p:embed/>
                </p:oleObj>
              </mc:Choice>
              <mc:Fallback>
                <p:oleObj name="Document" r:id="rId3" imgW="9250954" imgH="45289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615" y="1798613"/>
                        <a:ext cx="8970271" cy="43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3511EB-C4AC-4A5B-8995-99545B42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3589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E6DAD-8014-4E3A-B3C1-7A8FA612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e-DE" b="1" dirty="0"/>
              <a:t>LAN-Analyse: durch wen ? und wie 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53F70E-A321-42D0-90F5-6BCE1AFE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21</a:t>
            </a:fld>
            <a:endParaRPr lang="de-D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D9609292-344C-48CA-ACF2-CC8F791D9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562996"/>
              </p:ext>
            </p:extLst>
          </p:nvPr>
        </p:nvGraphicFramePr>
        <p:xfrm>
          <a:off x="379931" y="1796891"/>
          <a:ext cx="9250362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Document" r:id="rId3" imgW="9250954" imgH="4585153" progId="Word.Document.12">
                  <p:embed/>
                </p:oleObj>
              </mc:Choice>
              <mc:Fallback>
                <p:oleObj name="Document" r:id="rId3" imgW="9250954" imgH="4585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931" y="1796891"/>
                        <a:ext cx="9250362" cy="458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12326227-BE4A-46B3-A9DB-5FF3A527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39107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BB9515A-7BC4-4BC3-A42F-17C724E51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247777"/>
              </p:ext>
            </p:extLst>
          </p:nvPr>
        </p:nvGraphicFramePr>
        <p:xfrm>
          <a:off x="379931" y="1737360"/>
          <a:ext cx="9250362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Document" r:id="rId3" imgW="9250954" imgH="5100820" progId="Word.Document.12">
                  <p:embed/>
                </p:oleObj>
              </mc:Choice>
              <mc:Fallback>
                <p:oleObj name="Document" r:id="rId3" imgW="9250954" imgH="51008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931" y="1737360"/>
                        <a:ext cx="9250362" cy="509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87DAA72-BC8E-4C98-9479-ADE8060F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e-DE" b="1" dirty="0"/>
              <a:t>LAN-Analyse:</a:t>
            </a:r>
            <a:br>
              <a:rPr lang="de-DE" b="1" dirty="0"/>
            </a:br>
            <a:r>
              <a:rPr lang="de-DE" b="1" dirty="0"/>
              <a:t>unverzichtbar &amp; lohnend zugleich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2C352B-DBDB-4382-9336-65EA3789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982E-8E7B-456F-8518-C26252D0AADF}" type="slidenum">
              <a:rPr lang="de-DE" smtClean="0"/>
              <a:t>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E013E5-82EB-4E65-A378-85902EBB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03456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FA34122-3D29-4C5A-ABE7-DA8CDB044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63" b="12606"/>
          <a:stretch/>
        </p:blipFill>
        <p:spPr>
          <a:xfrm>
            <a:off x="1469376" y="556272"/>
            <a:ext cx="6526960" cy="17390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D2DAF66-9A3C-4C99-871F-D7455BD56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34" y="2417765"/>
            <a:ext cx="8431499" cy="25910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0A26C16-BB11-43B9-A182-99B72FD55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959" y="5137205"/>
            <a:ext cx="9253251" cy="106575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5F4B949-3021-48C4-824C-B0C8269F1385}"/>
              </a:ext>
            </a:extLst>
          </p:cNvPr>
          <p:cNvSpPr/>
          <p:nvPr/>
        </p:nvSpPr>
        <p:spPr>
          <a:xfrm>
            <a:off x="8605643" y="33090"/>
            <a:ext cx="34113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1" dirty="0">
                <a:ln w="12700">
                  <a:solidFill>
                    <a:srgbClr val="D55816"/>
                  </a:solidFill>
                  <a:prstDash val="solid"/>
                </a:ln>
                <a:solidFill>
                  <a:srgbClr val="FF7605"/>
                </a:solidFill>
              </a:rPr>
              <a:t>Stand: 10.1-432</a:t>
            </a: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24A602E1-0B90-46AE-8919-69458FE9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227402-2B29-47FA-B720-3F7C9959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9877" y="6443269"/>
            <a:ext cx="1312025" cy="365125"/>
          </a:xfrm>
        </p:spPr>
        <p:txBody>
          <a:bodyPr/>
          <a:lstStyle/>
          <a:p>
            <a:fld id="{F8D7982E-8E7B-456F-8518-C26252D0AADF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9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3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0DF0C-B113-4C6B-A0FF-56604D7E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de-DE" sz="4000" b="1" dirty="0"/>
              <a:t>Die Firewall blockt Eindringlinge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D2ED17-21F1-481E-A695-DEDE6D72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01A341-D59B-49E8-8D21-443C748E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43007"/>
            <a:ext cx="1312025" cy="365125"/>
          </a:xfrm>
        </p:spPr>
        <p:txBody>
          <a:bodyPr/>
          <a:lstStyle/>
          <a:p>
            <a:fld id="{F8D7982E-8E7B-456F-8518-C26252D0AADF}" type="slidenum">
              <a:rPr lang="de-DE" sz="1200" smtClean="0"/>
              <a:t>3</a:t>
            </a:fld>
            <a:endParaRPr lang="de-DE" sz="120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DF99DAA-E524-4E4D-BC82-4F5382720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05040"/>
              </p:ext>
            </p:extLst>
          </p:nvPr>
        </p:nvGraphicFramePr>
        <p:xfrm>
          <a:off x="2608839" y="5251661"/>
          <a:ext cx="7035281" cy="584118"/>
        </p:xfrm>
        <a:graphic>
          <a:graphicData uri="http://schemas.openxmlformats.org/drawingml/2006/table">
            <a:tbl>
              <a:tblPr/>
              <a:tblGrid>
                <a:gridCol w="7035281">
                  <a:extLst>
                    <a:ext uri="{9D8B030D-6E8A-4147-A177-3AD203B41FA5}">
                      <a16:colId xmlns:a16="http://schemas.microsoft.com/office/drawing/2014/main" val="3516467049"/>
                    </a:ext>
                  </a:extLst>
                </a:gridCol>
              </a:tblGrid>
              <a:tr h="584118">
                <a:tc>
                  <a:txBody>
                    <a:bodyPr/>
                    <a:lstStyle/>
                    <a:p>
                      <a:pPr algn="ctr"/>
                      <a:r>
                        <a:rPr lang="de-DE" sz="3200" b="1" kern="150" dirty="0">
                          <a:solidFill>
                            <a:srgbClr val="CC3300"/>
                          </a:solidFill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Doch was ist, wenn die Firewall versagt ?</a:t>
                      </a:r>
                      <a:endParaRPr lang="de-DE" sz="3200" b="1" kern="150" dirty="0"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1232" marR="31232" marT="31232" marB="31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1504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CA3D6FD-AF8B-45C3-BE5B-F82714F86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100" y="2323655"/>
            <a:ext cx="3452774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61">
            <a:extLst>
              <a:ext uri="{FF2B5EF4-FFF2-40B4-BE49-F238E27FC236}">
                <a16:creationId xmlns:a16="http://schemas.microsoft.com/office/drawing/2014/main" id="{DD1E0502-C2CB-4DA2-82AA-D58A4552614A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075605" y="2908544"/>
            <a:ext cx="3241040" cy="21602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A0DF0C-B113-4C6B-A0FF-56604D7E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de-DE" sz="4000" b="1" dirty="0"/>
              <a:t>LAN-Analyse sichert Sie ab vor Überraschungen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D2ED17-21F1-481E-A695-DEDE6D72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01A341-D59B-49E8-8D21-443C748E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43006"/>
            <a:ext cx="1312025" cy="365125"/>
          </a:xfrm>
        </p:spPr>
        <p:txBody>
          <a:bodyPr/>
          <a:lstStyle/>
          <a:p>
            <a:fld id="{F8D7982E-8E7B-456F-8518-C26252D0AADF}" type="slidenum">
              <a:rPr lang="de-DE" sz="1200" smtClean="0"/>
              <a:t>4</a:t>
            </a:fld>
            <a:endParaRPr lang="de-DE" sz="120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DF99DAA-E524-4E4D-BC82-4F5382720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4791"/>
              </p:ext>
            </p:extLst>
          </p:nvPr>
        </p:nvGraphicFramePr>
        <p:xfrm>
          <a:off x="1097280" y="1857854"/>
          <a:ext cx="5754847" cy="976864"/>
        </p:xfrm>
        <a:graphic>
          <a:graphicData uri="http://schemas.openxmlformats.org/drawingml/2006/table">
            <a:tbl>
              <a:tblPr/>
              <a:tblGrid>
                <a:gridCol w="5754847">
                  <a:extLst>
                    <a:ext uri="{9D8B030D-6E8A-4147-A177-3AD203B41FA5}">
                      <a16:colId xmlns:a16="http://schemas.microsoft.com/office/drawing/2014/main" val="3516467049"/>
                    </a:ext>
                  </a:extLst>
                </a:gridCol>
              </a:tblGrid>
              <a:tr h="856317">
                <a:tc>
                  <a:txBody>
                    <a:bodyPr/>
                    <a:lstStyle/>
                    <a:p>
                      <a:pPr algn="l"/>
                      <a:r>
                        <a:rPr lang="de-DE" sz="2000" b="0" kern="150" dirty="0">
                          <a:solidFill>
                            <a:srgbClr val="CC3300"/>
                          </a:solidFill>
                          <a:ea typeface="Andale Sans UI"/>
                          <a:cs typeface="Tahoma" panose="020B0604030504040204" pitchFamily="34" charset="0"/>
                        </a:rPr>
                        <a:t>Was, wenn die Firewall durch einen Bug das Tor für ungebetene Besucher still geöffnet hat - und niemand das bemerkt, bevor es zu spät ist ?</a:t>
                      </a:r>
                    </a:p>
                  </a:txBody>
                  <a:tcPr marL="31232" marR="31232" marT="31232" marB="31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1504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E94C74EA-2E54-4B19-8921-A990A07D6301}"/>
              </a:ext>
            </a:extLst>
          </p:cNvPr>
          <p:cNvSpPr txBox="1"/>
          <p:nvPr/>
        </p:nvSpPr>
        <p:spPr>
          <a:xfrm>
            <a:off x="7046752" y="5068814"/>
            <a:ext cx="482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kern="150" dirty="0">
                <a:solidFill>
                  <a:srgbClr val="CC3300"/>
                </a:solidFill>
                <a:ea typeface="Andale Sans UI"/>
                <a:cs typeface="Tahoma" panose="020B0604030504040204" pitchFamily="34" charset="0"/>
              </a:rPr>
              <a:t>Wissen Sie wirklich, was Ihre Firewall durchlässt ?</a:t>
            </a:r>
          </a:p>
          <a:p>
            <a:pPr algn="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AB4747-4ECD-4275-BC2B-54685A5B1DDC}"/>
              </a:ext>
            </a:extLst>
          </p:cNvPr>
          <p:cNvSpPr txBox="1"/>
          <p:nvPr/>
        </p:nvSpPr>
        <p:spPr>
          <a:xfrm>
            <a:off x="7046752" y="5441134"/>
            <a:ext cx="470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kern="150" dirty="0">
                <a:solidFill>
                  <a:srgbClr val="CC3300"/>
                </a:solidFill>
                <a:ea typeface="Andale Sans UI"/>
                <a:cs typeface="Tahoma" panose="020B0604030504040204" pitchFamily="34" charset="0"/>
              </a:rPr>
              <a:t>Die Firewall selbst kann das ggf. nicht erkennen.</a:t>
            </a:r>
          </a:p>
          <a:p>
            <a:pPr algn="r"/>
            <a:r>
              <a:rPr lang="de-DE" kern="150" dirty="0">
                <a:solidFill>
                  <a:srgbClr val="CC3300"/>
                </a:solidFill>
                <a:ea typeface="Andale Sans UI"/>
                <a:cs typeface="Tahoma" panose="020B0604030504040204" pitchFamily="34" charset="0"/>
              </a:rPr>
              <a:t>Sie denkt, dass sie genau tut, wie befohlen.</a:t>
            </a:r>
          </a:p>
        </p:txBody>
      </p:sp>
    </p:spTree>
    <p:extLst>
      <p:ext uri="{BB962C8B-B14F-4D97-AF65-F5344CB8AC3E}">
        <p14:creationId xmlns:p14="http://schemas.microsoft.com/office/powerpoint/2010/main" val="7191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194B0D1-5BE2-427C-8586-A59B87088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371" y="2346866"/>
            <a:ext cx="3237257" cy="21642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A0DF0C-B113-4C6B-A0FF-56604D7E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de-DE" sz="4000" b="1" dirty="0"/>
              <a:t>LAN-Analyse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D2ED17-21F1-481E-A695-DEDE6D72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01A341-D59B-49E8-8D21-443C748E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43269"/>
            <a:ext cx="1312025" cy="365125"/>
          </a:xfrm>
        </p:spPr>
        <p:txBody>
          <a:bodyPr/>
          <a:lstStyle/>
          <a:p>
            <a:fld id="{F8D7982E-8E7B-456F-8518-C26252D0AADF}" type="slidenum">
              <a:rPr lang="de-DE" sz="1200" smtClean="0"/>
              <a:t>5</a:t>
            </a:fld>
            <a:endParaRPr lang="de-DE" sz="1200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DF99DAA-E524-4E4D-BC82-4F5382720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45188"/>
              </p:ext>
            </p:extLst>
          </p:nvPr>
        </p:nvGraphicFramePr>
        <p:xfrm>
          <a:off x="1097280" y="4921933"/>
          <a:ext cx="5754847" cy="1159744"/>
        </p:xfrm>
        <a:graphic>
          <a:graphicData uri="http://schemas.openxmlformats.org/drawingml/2006/table">
            <a:tbl>
              <a:tblPr/>
              <a:tblGrid>
                <a:gridCol w="5754847">
                  <a:extLst>
                    <a:ext uri="{9D8B030D-6E8A-4147-A177-3AD203B41FA5}">
                      <a16:colId xmlns:a16="http://schemas.microsoft.com/office/drawing/2014/main" val="3516467049"/>
                    </a:ext>
                  </a:extLst>
                </a:gridCol>
              </a:tblGrid>
              <a:tr h="85631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50" dirty="0">
                          <a:solidFill>
                            <a:srgbClr val="CC3300"/>
                          </a:solidFill>
                          <a:ea typeface="Andale Sans UI"/>
                          <a:cs typeface="Tahoma" panose="020B0604030504040204" pitchFamily="34" charset="0"/>
                        </a:rPr>
                        <a:t>LAN-Analyse "drinnen" wie "draußen" untersucht genau die Datenströme und verifiziert die Firewall.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kern="150" dirty="0">
                          <a:solidFill>
                            <a:srgbClr val="CC3300"/>
                          </a:solidFill>
                          <a:ea typeface="Andale Sans UI"/>
                          <a:cs typeface="Tahoma" panose="020B0604030504040204" pitchFamily="34" charset="0"/>
                        </a:rPr>
                        <a:t>Sollte die Firewall ein Leck haben, durch Bug oder Konfiguration, wird es erkannt.</a:t>
                      </a:r>
                    </a:p>
                  </a:txBody>
                  <a:tcPr marL="31232" marR="31232" marT="31232" marB="312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15042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07AB4747-4ECD-4275-BC2B-54685A5B1DDC}"/>
              </a:ext>
            </a:extLst>
          </p:cNvPr>
          <p:cNvSpPr txBox="1"/>
          <p:nvPr/>
        </p:nvSpPr>
        <p:spPr>
          <a:xfrm>
            <a:off x="6852127" y="5138812"/>
            <a:ext cx="505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kern="150" dirty="0">
                <a:solidFill>
                  <a:srgbClr val="CC3300"/>
                </a:solidFill>
                <a:ea typeface="Andale Sans UI"/>
                <a:cs typeface="Tahoma" panose="020B0604030504040204" pitchFamily="34" charset="0"/>
              </a:rPr>
              <a:t>Keine LAN-Analyse = keine Sicherheit!</a:t>
            </a:r>
          </a:p>
        </p:txBody>
      </p:sp>
    </p:spTree>
    <p:extLst>
      <p:ext uri="{BB962C8B-B14F-4D97-AF65-F5344CB8AC3E}">
        <p14:creationId xmlns:p14="http://schemas.microsoft.com/office/powerpoint/2010/main" val="8355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2C705-BCB1-4CF1-BA92-F036FB8F4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/>
          <a:lstStyle/>
          <a:p>
            <a:pPr marL="720000" algn="ctr"/>
            <a:r>
              <a:rPr lang="de-DE" b="1" dirty="0"/>
              <a:t>Motivation(en) zur LAN-Analyse</a:t>
            </a:r>
            <a:endParaRPr lang="de-DE" dirty="0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A379BF97-BAD3-4D15-9B7B-25C1E18C7C2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1133175"/>
              </p:ext>
            </p:extLst>
          </p:nvPr>
        </p:nvGraphicFramePr>
        <p:xfrm>
          <a:off x="4181019" y="1854200"/>
          <a:ext cx="4327970" cy="4177000"/>
        </p:xfrm>
        <a:graphic>
          <a:graphicData uri="http://schemas.openxmlformats.org/drawingml/2006/table">
            <a:tbl>
              <a:tblPr/>
              <a:tblGrid>
                <a:gridCol w="4327970">
                  <a:extLst>
                    <a:ext uri="{9D8B030D-6E8A-4147-A177-3AD203B41FA5}">
                      <a16:colId xmlns:a16="http://schemas.microsoft.com/office/drawing/2014/main" val="822462133"/>
                    </a:ext>
                  </a:extLst>
                </a:gridCol>
              </a:tblGrid>
              <a:tr h="8354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Betriebsbereitschaft erhöhen</a:t>
                      </a:r>
                      <a:b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Ausfallrisiko mindern</a:t>
                      </a:r>
                      <a:b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Migrationsfähigkeit bewahren/schaffen</a:t>
                      </a:r>
                      <a:endParaRPr lang="de-DE" sz="12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401874"/>
                  </a:ext>
                </a:extLst>
              </a:tr>
              <a:tr h="8354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Betriebskosten vermindern</a:t>
                      </a:r>
                      <a:b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Personaleinsatz vermindern</a:t>
                      </a:r>
                      <a:b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Reaktionszeiten verkürzen</a:t>
                      </a:r>
                      <a:endParaRPr lang="de-DE" sz="12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807582"/>
                  </a:ext>
                </a:extLst>
              </a:tr>
              <a:tr h="8354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Datenschutz/-sicherheit erhöhen</a:t>
                      </a:r>
                      <a:b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Datenabfluss verhindern</a:t>
                      </a:r>
                      <a:b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Angriffsflächen so klein halten wie möglich</a:t>
                      </a:r>
                      <a:endParaRPr lang="de-DE" sz="12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146206"/>
                  </a:ext>
                </a:extLst>
              </a:tr>
              <a:tr h="8354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Forensik / Nachweisfähigkeit bei Vorfällen</a:t>
                      </a:r>
                      <a:b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Bewahrung der aufgezeichneten LAN-Daten</a:t>
                      </a:r>
                      <a:b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zur Erbringung gerichtsfester Beweise</a:t>
                      </a:r>
                      <a:endParaRPr lang="de-DE" sz="12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03613"/>
                  </a:ext>
                </a:extLst>
              </a:tr>
              <a:tr h="8354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Bereitstellung von Fakten </a:t>
                      </a:r>
                      <a:b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Beschaffung von Planungsgrundlagen</a:t>
                      </a:r>
                      <a:endParaRPr lang="de-DE" sz="12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marL="28800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Leistungskontrolle externer Dienstleister</a:t>
                      </a:r>
                      <a:endParaRPr lang="de-DE" sz="12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628276"/>
                  </a:ext>
                </a:extLst>
              </a:tr>
            </a:tbl>
          </a:graphicData>
        </a:graphic>
      </p:graphicFrame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E9B1C5-8E77-416E-A30F-A8C9FA14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5F2624-7C6E-4A5A-AD69-8F0813CC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43007"/>
            <a:ext cx="1312025" cy="365125"/>
          </a:xfrm>
        </p:spPr>
        <p:txBody>
          <a:bodyPr/>
          <a:lstStyle/>
          <a:p>
            <a:fld id="{F8D7982E-8E7B-456F-8518-C26252D0AADF}" type="slidenum">
              <a:rPr lang="de-DE" sz="1200" smtClean="0"/>
              <a:t>6</a:t>
            </a:fld>
            <a:endParaRPr lang="de-DE" sz="1200" dirty="0"/>
          </a:p>
        </p:txBody>
      </p:sp>
      <p:pic>
        <p:nvPicPr>
          <p:cNvPr id="17" name="Grafik5">
            <a:extLst>
              <a:ext uri="{FF2B5EF4-FFF2-40B4-BE49-F238E27FC236}">
                <a16:creationId xmlns:a16="http://schemas.microsoft.com/office/drawing/2014/main" id="{3019F482-CCF1-4326-87CA-B7BE18ADF5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68015" y="1854200"/>
            <a:ext cx="730800" cy="730800"/>
          </a:xfrm>
          <a:prstGeom prst="rect">
            <a:avLst/>
          </a:prstGeom>
        </p:spPr>
      </p:pic>
      <p:pic>
        <p:nvPicPr>
          <p:cNvPr id="18" name="Grafik4">
            <a:extLst>
              <a:ext uri="{FF2B5EF4-FFF2-40B4-BE49-F238E27FC236}">
                <a16:creationId xmlns:a16="http://schemas.microsoft.com/office/drawing/2014/main" id="{AA7A6C0E-F21C-47C7-A667-E404CDC79DC5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8565" y="2698750"/>
            <a:ext cx="730250" cy="730250"/>
          </a:xfrm>
          <a:prstGeom prst="rect">
            <a:avLst/>
          </a:prstGeom>
        </p:spPr>
      </p:pic>
      <p:pic>
        <p:nvPicPr>
          <p:cNvPr id="19" name="Grafik3">
            <a:extLst>
              <a:ext uri="{FF2B5EF4-FFF2-40B4-BE49-F238E27FC236}">
                <a16:creationId xmlns:a16="http://schemas.microsoft.com/office/drawing/2014/main" id="{E6BBD963-3036-4D55-8E1F-877A72B4D72F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68565" y="3542750"/>
            <a:ext cx="730250" cy="730250"/>
          </a:xfrm>
          <a:prstGeom prst="rect">
            <a:avLst/>
          </a:prstGeom>
        </p:spPr>
      </p:pic>
      <p:pic>
        <p:nvPicPr>
          <p:cNvPr id="20" name="Grafik6">
            <a:extLst>
              <a:ext uri="{FF2B5EF4-FFF2-40B4-BE49-F238E27FC236}">
                <a16:creationId xmlns:a16="http://schemas.microsoft.com/office/drawing/2014/main" id="{895E45D4-D8DF-47C3-9FA9-C15BF77384DF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68015" y="4421850"/>
            <a:ext cx="730250" cy="730250"/>
          </a:xfrm>
          <a:prstGeom prst="rect">
            <a:avLst/>
          </a:prstGeom>
        </p:spPr>
      </p:pic>
      <p:pic>
        <p:nvPicPr>
          <p:cNvPr id="21" name="Grafik1">
            <a:extLst>
              <a:ext uri="{FF2B5EF4-FFF2-40B4-BE49-F238E27FC236}">
                <a16:creationId xmlns:a16="http://schemas.microsoft.com/office/drawing/2014/main" id="{DE557B13-C45D-47E5-A3A9-AC0C60A0D785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968015" y="530095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2C705-BCB1-4CF1-BA92-F036FB8F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720000" algn="ctr"/>
            <a:r>
              <a:rPr lang="de-DE" b="1" dirty="0"/>
              <a:t>Allgemein übliche IT-Schutzfunktionen (Auswahl</a:t>
            </a:r>
            <a:r>
              <a:rPr lang="de-DE" sz="3800" b="1" dirty="0"/>
              <a:t>)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A379BF97-BAD3-4D15-9B7B-25C1E18C7C2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5793072"/>
              </p:ext>
            </p:extLst>
          </p:nvPr>
        </p:nvGraphicFramePr>
        <p:xfrm>
          <a:off x="4181019" y="1854200"/>
          <a:ext cx="4327970" cy="4177000"/>
        </p:xfrm>
        <a:graphic>
          <a:graphicData uri="http://schemas.openxmlformats.org/drawingml/2006/table">
            <a:tbl>
              <a:tblPr/>
              <a:tblGrid>
                <a:gridCol w="4327970">
                  <a:extLst>
                    <a:ext uri="{9D8B030D-6E8A-4147-A177-3AD203B41FA5}">
                      <a16:colId xmlns:a16="http://schemas.microsoft.com/office/drawing/2014/main" val="822462133"/>
                    </a:ext>
                  </a:extLst>
                </a:gridCol>
              </a:tblGrid>
              <a:tr h="8354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Perimeter-Schutz: Erkennung und Abwehr von Angriffen an der Außengrenze:</a:t>
                      </a:r>
                      <a:b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Firewall, Web-Proxy, Mail-Server</a:t>
                      </a:r>
                      <a:endParaRPr lang="de-DE" sz="12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401874"/>
                  </a:ext>
                </a:extLst>
              </a:tr>
              <a:tr h="8354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Innerer Schutz: Erkennung und Abwehr von Angriffen und Eindringlingen innen: IDS, AntiVir, Security-Agenten auf Clients/Servern</a:t>
                      </a:r>
                      <a:endParaRPr lang="de-DE" sz="1200" kern="15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807582"/>
                  </a:ext>
                </a:extLst>
              </a:tr>
              <a:tr h="8354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Zugriffs-Schutz:</a:t>
                      </a:r>
                      <a:br>
                        <a:rPr lang="de-DE" sz="1600" kern="15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Autorisierung, Authentisierung</a:t>
                      </a:r>
                      <a:br>
                        <a:rPr lang="de-DE" sz="1600" kern="15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Benutzer-Konten, -Passworte, -Rechte</a:t>
                      </a:r>
                      <a:endParaRPr lang="de-DE" sz="1200" kern="15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146206"/>
                  </a:ext>
                </a:extLst>
              </a:tr>
              <a:tr h="8354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Daten-Verschlüsselung</a:t>
                      </a:r>
                      <a:b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Verschlüsselung auf Festplatten-Ebene</a:t>
                      </a:r>
                      <a:b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</a:b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Verschlüsselung auf Datei-Ebene</a:t>
                      </a:r>
                      <a:endParaRPr lang="de-DE" sz="12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03613"/>
                  </a:ext>
                </a:extLst>
              </a:tr>
              <a:tr h="8354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Big-Data-Analyse: Durchforsten von E-Mails, Chats, Zugriffs-Protokollen, um Hinweise auf Untreue, Korruption etc. zu erhalten</a:t>
                      </a:r>
                      <a:endParaRPr lang="de-DE" sz="12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628276"/>
                  </a:ext>
                </a:extLst>
              </a:tr>
            </a:tbl>
          </a:graphicData>
        </a:graphic>
      </p:graphicFrame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E9B1C5-8E77-416E-A30F-A8C9FA14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/>
          <a:lstStyle/>
          <a:p>
            <a:r>
              <a:rPr lang="en-US" sz="1200" dirty="0"/>
              <a:t>www.synalyst.net                         Synapse Networks GmbH                         Stand: 10.1 - 432</a:t>
            </a:r>
            <a:endParaRPr lang="de-DE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5F2624-7C6E-4A5A-AD69-8F0813CC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43007"/>
            <a:ext cx="1312025" cy="365125"/>
          </a:xfrm>
        </p:spPr>
        <p:txBody>
          <a:bodyPr/>
          <a:lstStyle/>
          <a:p>
            <a:fld id="{F8D7982E-8E7B-456F-8518-C26252D0AADF}" type="slidenum">
              <a:rPr lang="de-DE" sz="1200" smtClean="0"/>
              <a:t>7</a:t>
            </a:fld>
            <a:endParaRPr lang="de-DE" sz="1200" dirty="0"/>
          </a:p>
        </p:txBody>
      </p:sp>
      <p:pic>
        <p:nvPicPr>
          <p:cNvPr id="14" name="Grafik9">
            <a:extLst>
              <a:ext uri="{FF2B5EF4-FFF2-40B4-BE49-F238E27FC236}">
                <a16:creationId xmlns:a16="http://schemas.microsoft.com/office/drawing/2014/main" id="{02D7094E-F9CE-4BCF-BC2C-221DC006D49E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68015" y="1854200"/>
            <a:ext cx="730250" cy="730250"/>
          </a:xfrm>
          <a:prstGeom prst="rect">
            <a:avLst/>
          </a:prstGeom>
        </p:spPr>
      </p:pic>
      <p:pic>
        <p:nvPicPr>
          <p:cNvPr id="22" name="Grafik15">
            <a:extLst>
              <a:ext uri="{FF2B5EF4-FFF2-40B4-BE49-F238E27FC236}">
                <a16:creationId xmlns:a16="http://schemas.microsoft.com/office/drawing/2014/main" id="{0DE18971-D97A-4071-A056-9002FCAD399F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8015" y="2690622"/>
            <a:ext cx="730250" cy="730250"/>
          </a:xfrm>
          <a:prstGeom prst="rect">
            <a:avLst/>
          </a:prstGeom>
        </p:spPr>
      </p:pic>
      <p:pic>
        <p:nvPicPr>
          <p:cNvPr id="23" name="Grafik7">
            <a:extLst>
              <a:ext uri="{FF2B5EF4-FFF2-40B4-BE49-F238E27FC236}">
                <a16:creationId xmlns:a16="http://schemas.microsoft.com/office/drawing/2014/main" id="{8F0C0F30-75F1-45AC-9F11-4EA7B2257E50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68015" y="3517713"/>
            <a:ext cx="730250" cy="730250"/>
          </a:xfrm>
          <a:prstGeom prst="rect">
            <a:avLst/>
          </a:prstGeom>
        </p:spPr>
      </p:pic>
      <p:pic>
        <p:nvPicPr>
          <p:cNvPr id="24" name="Grafik8">
            <a:extLst>
              <a:ext uri="{FF2B5EF4-FFF2-40B4-BE49-F238E27FC236}">
                <a16:creationId xmlns:a16="http://schemas.microsoft.com/office/drawing/2014/main" id="{EE7352EB-4724-42F8-AE3E-ACC88CCE7F9C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68015" y="4358506"/>
            <a:ext cx="730250" cy="730250"/>
          </a:xfrm>
          <a:prstGeom prst="rect">
            <a:avLst/>
          </a:prstGeom>
        </p:spPr>
      </p:pic>
      <p:pic>
        <p:nvPicPr>
          <p:cNvPr id="25" name="Grafik10">
            <a:extLst>
              <a:ext uri="{FF2B5EF4-FFF2-40B4-BE49-F238E27FC236}">
                <a16:creationId xmlns:a16="http://schemas.microsoft.com/office/drawing/2014/main" id="{A1768E6B-816F-4EFF-85B1-CD7744BB9F09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968015" y="518996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2C705-BCB1-4CF1-BA92-F036FB8F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720000" algn="ctr"/>
            <a:r>
              <a:rPr lang="de-DE" b="1" dirty="0"/>
              <a:t>Echtzeit-Instanzen (Firewalls etc.): Beschränkungen</a:t>
            </a:r>
            <a:endParaRPr lang="de-DE" sz="3800" b="1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E9B1C5-8E77-416E-A30F-A8C9FA14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2192000" cy="365125"/>
          </a:xfrm>
        </p:spPr>
        <p:txBody>
          <a:bodyPr vert="horz" lIns="91440" tIns="45720" rIns="91440" bIns="45720" rtlCol="0" anchor="ctr"/>
          <a:lstStyle/>
          <a:p>
            <a:r>
              <a:rPr lang="en-US" sz="1200"/>
              <a:t>www.synalyst.net                         Synapse Networks GmbH                         Stand: 10.1 - 432</a:t>
            </a:r>
            <a:endParaRPr lang="de-DE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5F2624-7C6E-4A5A-AD69-8F0813CC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43006"/>
            <a:ext cx="1312025" cy="365125"/>
          </a:xfrm>
        </p:spPr>
        <p:txBody>
          <a:bodyPr/>
          <a:lstStyle/>
          <a:p>
            <a:fld id="{F8D7982E-8E7B-456F-8518-C26252D0AADF}" type="slidenum">
              <a:rPr lang="de-DE" sz="1200" smtClean="0"/>
              <a:t>8</a:t>
            </a:fld>
            <a:endParaRPr lang="de-DE" sz="1200" dirty="0"/>
          </a:p>
        </p:txBody>
      </p:sp>
      <p:pic>
        <p:nvPicPr>
          <p:cNvPr id="11" name="Grafik11">
            <a:extLst>
              <a:ext uri="{FF2B5EF4-FFF2-40B4-BE49-F238E27FC236}">
                <a16:creationId xmlns:a16="http://schemas.microsoft.com/office/drawing/2014/main" id="{46B7E305-A19C-4B15-8B6D-66494213893E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68015" y="1852930"/>
            <a:ext cx="730250" cy="730250"/>
          </a:xfrm>
          <a:prstGeom prst="rect">
            <a:avLst/>
          </a:prstGeom>
        </p:spPr>
      </p:pic>
      <p:pic>
        <p:nvPicPr>
          <p:cNvPr id="12" name="Grafik13">
            <a:extLst>
              <a:ext uri="{FF2B5EF4-FFF2-40B4-BE49-F238E27FC236}">
                <a16:creationId xmlns:a16="http://schemas.microsoft.com/office/drawing/2014/main" id="{F7634ACA-F21B-4E6C-A206-A200527A3A1C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8015" y="2859933"/>
            <a:ext cx="730250" cy="730250"/>
          </a:xfrm>
          <a:prstGeom prst="rect">
            <a:avLst/>
          </a:prstGeom>
        </p:spPr>
      </p:pic>
      <p:pic>
        <p:nvPicPr>
          <p:cNvPr id="13" name="Grafik13">
            <a:extLst>
              <a:ext uri="{FF2B5EF4-FFF2-40B4-BE49-F238E27FC236}">
                <a16:creationId xmlns:a16="http://schemas.microsoft.com/office/drawing/2014/main" id="{90F0124B-3AB7-4867-9E12-A4A98938478B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8015" y="3866936"/>
            <a:ext cx="730250" cy="730250"/>
          </a:xfrm>
          <a:prstGeom prst="rect">
            <a:avLst/>
          </a:prstGeom>
        </p:spPr>
      </p:pic>
      <p:pic>
        <p:nvPicPr>
          <p:cNvPr id="15" name="Grafik13">
            <a:extLst>
              <a:ext uri="{FF2B5EF4-FFF2-40B4-BE49-F238E27FC236}">
                <a16:creationId xmlns:a16="http://schemas.microsoft.com/office/drawing/2014/main" id="{6796B75E-CCBE-4DDB-98C7-84772FFAB5D2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8015" y="4873939"/>
            <a:ext cx="730250" cy="73025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9866A0E-994F-4DA4-9644-C43DCCC06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03542"/>
              </p:ext>
            </p:extLst>
          </p:nvPr>
        </p:nvGraphicFramePr>
        <p:xfrm>
          <a:off x="4181019" y="1852930"/>
          <a:ext cx="4327970" cy="3751260"/>
        </p:xfrm>
        <a:graphic>
          <a:graphicData uri="http://schemas.openxmlformats.org/drawingml/2006/table">
            <a:tbl>
              <a:tblPr/>
              <a:tblGrid>
                <a:gridCol w="4327970">
                  <a:extLst>
                    <a:ext uri="{9D8B030D-6E8A-4147-A177-3AD203B41FA5}">
                      <a16:colId xmlns:a16="http://schemas.microsoft.com/office/drawing/2014/main" val="4045922061"/>
                    </a:ext>
                  </a:extLst>
                </a:gridCol>
              </a:tblGrid>
              <a:tr h="1096749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Im Moment des Geschehens wird das Ereignis erkannt und gemeldet; aktiver Eingriff durch Blocken von Vorgängen; (relativ) schnell eingerüstet &amp; betriebsfertig</a:t>
                      </a:r>
                      <a:endParaRPr lang="de-DE" sz="16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65263"/>
                  </a:ext>
                </a:extLst>
              </a:tr>
              <a:tr h="1012599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Einzelne Aktionen/Ereignisse werden erkannt, Zusammenhänge zwischen zeitlich und räumlich verteilten Ereignissen eher weniger</a:t>
                      </a:r>
                      <a:endParaRPr lang="de-DE" sz="16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84411"/>
                  </a:ext>
                </a:extLst>
              </a:tr>
              <a:tr h="81664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Gespeichert werden die Protokolle (log </a:t>
                      </a:r>
                      <a:r>
                        <a:rPr lang="de-DE" sz="1600" kern="150" dirty="0" err="1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files</a:t>
                      </a: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), die Original-Daten eher weniger oder gar nicht (auch Frage der Preisklasse)</a:t>
                      </a: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948917"/>
                  </a:ext>
                </a:extLst>
              </a:tr>
              <a:tr h="82526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 err="1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Ggf</a:t>
                      </a: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 wird erst durch Aggregieren von </a:t>
                      </a:r>
                      <a:r>
                        <a:rPr lang="de-DE" sz="1600" kern="150" dirty="0" err="1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Syslog</a:t>
                      </a: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-Meldungen in SIEM-Systemen der Blick auf Zusammenhänge frei</a:t>
                      </a:r>
                      <a:endParaRPr lang="de-DE" sz="16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492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99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2C705-BCB1-4CF1-BA92-F036FB8F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720000" algn="ctr"/>
            <a:r>
              <a:rPr lang="de-DE" b="1" dirty="0"/>
              <a:t>Client/Server Software-Agenten: Beschränkungen</a:t>
            </a:r>
            <a:endParaRPr lang="de-DE" sz="3800" b="1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5F2624-7C6E-4A5A-AD69-8F0813CC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43006"/>
            <a:ext cx="1312025" cy="365125"/>
          </a:xfrm>
        </p:spPr>
        <p:txBody>
          <a:bodyPr/>
          <a:lstStyle/>
          <a:p>
            <a:fld id="{F8D7982E-8E7B-456F-8518-C26252D0AADF}" type="slidenum">
              <a:rPr lang="de-DE" sz="1200" smtClean="0"/>
              <a:t>9</a:t>
            </a:fld>
            <a:endParaRPr lang="de-DE" sz="1200" dirty="0"/>
          </a:p>
        </p:txBody>
      </p:sp>
      <p:pic>
        <p:nvPicPr>
          <p:cNvPr id="11" name="Grafik11">
            <a:extLst>
              <a:ext uri="{FF2B5EF4-FFF2-40B4-BE49-F238E27FC236}">
                <a16:creationId xmlns:a16="http://schemas.microsoft.com/office/drawing/2014/main" id="{46B7E305-A19C-4B15-8B6D-66494213893E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68015" y="1852930"/>
            <a:ext cx="730250" cy="730250"/>
          </a:xfrm>
          <a:prstGeom prst="rect">
            <a:avLst/>
          </a:prstGeom>
        </p:spPr>
      </p:pic>
      <p:pic>
        <p:nvPicPr>
          <p:cNvPr id="12" name="Grafik13">
            <a:extLst>
              <a:ext uri="{FF2B5EF4-FFF2-40B4-BE49-F238E27FC236}">
                <a16:creationId xmlns:a16="http://schemas.microsoft.com/office/drawing/2014/main" id="{F7634ACA-F21B-4E6C-A206-A200527A3A1C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8015" y="3046997"/>
            <a:ext cx="730250" cy="730250"/>
          </a:xfrm>
          <a:prstGeom prst="rect">
            <a:avLst/>
          </a:prstGeom>
        </p:spPr>
      </p:pic>
      <p:pic>
        <p:nvPicPr>
          <p:cNvPr id="13" name="Grafik13">
            <a:extLst>
              <a:ext uri="{FF2B5EF4-FFF2-40B4-BE49-F238E27FC236}">
                <a16:creationId xmlns:a16="http://schemas.microsoft.com/office/drawing/2014/main" id="{90F0124B-3AB7-4867-9E12-A4A98938478B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8015" y="4241065"/>
            <a:ext cx="730250" cy="73025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9866A0E-994F-4DA4-9644-C43DCCC06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08755"/>
              </p:ext>
            </p:extLst>
          </p:nvPr>
        </p:nvGraphicFramePr>
        <p:xfrm>
          <a:off x="4181019" y="1852930"/>
          <a:ext cx="4327970" cy="3623310"/>
        </p:xfrm>
        <a:graphic>
          <a:graphicData uri="http://schemas.openxmlformats.org/drawingml/2006/table">
            <a:tbl>
              <a:tblPr/>
              <a:tblGrid>
                <a:gridCol w="4327970">
                  <a:extLst>
                    <a:ext uri="{9D8B030D-6E8A-4147-A177-3AD203B41FA5}">
                      <a16:colId xmlns:a16="http://schemas.microsoft.com/office/drawing/2014/main" val="4045922061"/>
                    </a:ext>
                  </a:extLst>
                </a:gridCol>
              </a:tblGrid>
              <a:tr h="78121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Im Moment des Geschehens wird das Ereignis erkannt und gemeldet; aktiver Eingriff durch Blocken von Vorgängen; ggf. flächendeckende Echtzeit-Überwachung</a:t>
                      </a:r>
                      <a:endParaRPr lang="de-DE" sz="1600" kern="150" dirty="0">
                        <a:effectLst/>
                        <a:latin typeface="+mj-lt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65263"/>
                  </a:ext>
                </a:extLst>
              </a:tr>
              <a:tr h="993655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Konsequent eingesetzt, gehören die Agenten auf alle (möglichst viele) Endgeräte (Clients, Server, Mobile Devices, etc.) -&gt; ggf. teuer (Zahl der Lizenzen), ggf. wartungsintensiv; langjährige Bindung an einen Lieferanten</a:t>
                      </a: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84411"/>
                  </a:ext>
                </a:extLst>
              </a:tr>
              <a:tr h="96053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50" dirty="0">
                          <a:solidFill>
                            <a:srgbClr val="CC3300"/>
                          </a:solidFill>
                          <a:effectLst/>
                          <a:latin typeface="+mj-lt"/>
                          <a:ea typeface="Andale Sans UI"/>
                          <a:cs typeface="Tahoma" panose="020B0604030504040204" pitchFamily="34" charset="0"/>
                        </a:rPr>
                        <a:t>Planung &amp; Pilot ggf. problematisch, da Beweis der Wirksamkeit nur im Produktions-Netz möglich und da die Einrüstung eines Test-Piloten ggf. selbst eine Perimeter-Verletzung darstellt und entsprechende Genehmigungen verlangt. Entfernung der Agenten nach Test auf Produktionsgeräten könnte problematisch sein, da ggf. nicht rückstandsfrei entfernbar</a:t>
                      </a: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948917"/>
                  </a:ext>
                </a:extLst>
              </a:tr>
            </a:tbl>
          </a:graphicData>
        </a:graphic>
      </p:graphicFrame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277AC023-3D3C-4428-B8D0-37E5E477F421}"/>
              </a:ext>
            </a:extLst>
          </p:cNvPr>
          <p:cNvSpPr txBox="1">
            <a:spLocks/>
          </p:cNvSpPr>
          <p:nvPr/>
        </p:nvSpPr>
        <p:spPr>
          <a:xfrm>
            <a:off x="0" y="645978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www.synalyst.net                         Synapse Networks GmbH                         Stand: 10.1 - 432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38892548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ot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1098</Words>
  <Application>Microsoft Office PowerPoint</Application>
  <PresentationFormat>Breitbild</PresentationFormat>
  <Paragraphs>126</Paragraphs>
  <Slides>23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4" baseType="lpstr">
      <vt:lpstr>Andale Sans UI</vt:lpstr>
      <vt:lpstr>Arial</vt:lpstr>
      <vt:lpstr>Calibri</vt:lpstr>
      <vt:lpstr>Calibri Light</vt:lpstr>
      <vt:lpstr>SynalyticsLogo</vt:lpstr>
      <vt:lpstr>Tahoma</vt:lpstr>
      <vt:lpstr>Times New Roman</vt:lpstr>
      <vt:lpstr>Verdana</vt:lpstr>
      <vt:lpstr>Rückblick</vt:lpstr>
      <vt:lpstr>Document</vt:lpstr>
      <vt:lpstr>Microsoft Word-Dokument</vt:lpstr>
      <vt:lpstr>PowerPoint-Präsentation</vt:lpstr>
      <vt:lpstr>Sind Sie (sich) wirklich sicher?</vt:lpstr>
      <vt:lpstr>Die Firewall blockt Eindringlinge</vt:lpstr>
      <vt:lpstr>LAN-Analyse sichert Sie ab vor Überraschungen</vt:lpstr>
      <vt:lpstr>LAN-Analyse </vt:lpstr>
      <vt:lpstr>Motivation(en) zur LAN-Analyse</vt:lpstr>
      <vt:lpstr>Allgemein übliche IT-Schutzfunktionen (Auswahl)</vt:lpstr>
      <vt:lpstr>Echtzeit-Instanzen (Firewalls etc.): Beschränkungen</vt:lpstr>
      <vt:lpstr>Client/Server Software-Agenten: Beschränkungen</vt:lpstr>
      <vt:lpstr>LAN-Analyse: Vorteile und Möglichkeiten</vt:lpstr>
      <vt:lpstr>Datenschutz, Persönlichkeitsrechte, DSGVO</vt:lpstr>
      <vt:lpstr>Wireshark - tcpdump - libpcap</vt:lpstr>
      <vt:lpstr>Weltweite Analyse verteilter LAN/WAN-Netze</vt:lpstr>
      <vt:lpstr>SIEM, LogFiles &amp; Forensik</vt:lpstr>
      <vt:lpstr>Firewall: (un)trusted black box</vt:lpstr>
      <vt:lpstr>LAN-Analyse: Querschnittsaufgabe</vt:lpstr>
      <vt:lpstr>LAN-Analyse = niedrigere IT-Kosten, mehr Effizienz</vt:lpstr>
      <vt:lpstr>Troubletickets: Multitasking</vt:lpstr>
      <vt:lpstr>Troubletickets: Singletasking</vt:lpstr>
      <vt:lpstr>LAN-Analyse: liefert Dokumentation</vt:lpstr>
      <vt:lpstr>LAN-Analyse: durch wen ? und wie ?</vt:lpstr>
      <vt:lpstr>LAN-Analyse: unverzichtbar &amp; lohnend zugleich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Gefahren-Abwehr mittels LAN-Analyse</dc:title>
  <dc:creator>MA</dc:creator>
  <cp:lastModifiedBy>MA</cp:lastModifiedBy>
  <cp:revision>203</cp:revision>
  <dcterms:created xsi:type="dcterms:W3CDTF">2019-09-19T08:11:42Z</dcterms:created>
  <dcterms:modified xsi:type="dcterms:W3CDTF">2019-09-20T11:56:55Z</dcterms:modified>
</cp:coreProperties>
</file>